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8" r:id="rId2"/>
    <p:sldId id="263" r:id="rId3"/>
    <p:sldId id="266" r:id="rId4"/>
    <p:sldId id="2037" r:id="rId5"/>
    <p:sldId id="2043" r:id="rId6"/>
    <p:sldId id="2044" r:id="rId7"/>
    <p:sldId id="2045" r:id="rId8"/>
    <p:sldId id="2046" r:id="rId9"/>
    <p:sldId id="2047" r:id="rId10"/>
    <p:sldId id="2038" r:id="rId11"/>
    <p:sldId id="2027" r:id="rId12"/>
    <p:sldId id="2026" r:id="rId13"/>
    <p:sldId id="201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41" userDrawn="1">
          <p15:clr>
            <a:srgbClr val="A4A3A4"/>
          </p15:clr>
        </p15:guide>
        <p15:guide id="11" pos="438" userDrawn="1">
          <p15:clr>
            <a:srgbClr val="A4A3A4"/>
          </p15:clr>
        </p15:guide>
        <p15:guide id="12" pos="2139" userDrawn="1">
          <p15:clr>
            <a:srgbClr val="A4A3A4"/>
          </p15:clr>
        </p15:guide>
        <p15:guide id="13" pos="2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  <a:srgbClr val="F3F3F3"/>
    <a:srgbClr val="33CCFF"/>
    <a:srgbClr val="FF3300"/>
    <a:srgbClr val="FF6699"/>
    <a:srgbClr val="CC6600"/>
    <a:srgbClr val="660033"/>
    <a:srgbClr val="99FF33"/>
    <a:srgbClr val="000000"/>
    <a:srgbClr val="D9D9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93"/>
    <p:restoredTop sz="95439"/>
  </p:normalViewPr>
  <p:slideViewPr>
    <p:cSldViewPr snapToGrid="0" snapToObjects="1" showGuides="1">
      <p:cViewPr varScale="1">
        <p:scale>
          <a:sx n="79" d="100"/>
          <a:sy n="79" d="100"/>
        </p:scale>
        <p:origin x="-654" y="-96"/>
      </p:cViewPr>
      <p:guideLst>
        <p:guide orient="horz" pos="2160"/>
        <p:guide orient="horz" pos="346"/>
        <p:guide orient="horz" pos="3974"/>
        <p:guide pos="7242"/>
        <p:guide pos="3840"/>
        <p:guide pos="5541"/>
        <p:guide pos="438"/>
        <p:guide pos="2139"/>
        <p:guide pos="2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Vollkorn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Vollkorn" pitchFamily="2" charset="0"/>
              </a:defRPr>
            </a:lvl1pPr>
          </a:lstStyle>
          <a:p>
            <a:fld id="{88EDFB7E-8A14-5F4A-A8BC-FEC574E653A4}" type="datetimeFigureOut">
              <a:rPr lang="en-US" smtClean="0"/>
              <a:pPr/>
              <a:t>11/21/2019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Vollkorn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Vollkorn" pitchFamily="2" charset="0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249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74834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561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90385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Vollkorn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Vollkorn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Vollkorn" pitchFamily="2" charset="0"/>
              </a:defRPr>
            </a:lvl1pPr>
          </a:lstStyle>
          <a:p>
            <a:fld id="{B50CD552-C10E-614A-B810-77E320220E26}" type="datetimeFigureOut">
              <a:rPr lang="en-US" smtClean="0"/>
              <a:pPr/>
              <a:t>11/21/2019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Vollkorn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Vollkorn" pitchFamily="2" charset="0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Vollkorn" pitchFamily="2" charset="0"/>
                <a:ea typeface="Lato Light" panose="020F0502020204030203" pitchFamily="34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040165"/>
      </p:ext>
    </p:extLst>
  </p:cSld>
  <p:clrMapOvr>
    <a:masterClrMapping/>
  </p:clrMapOvr>
  <p:transition advClick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1387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46067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="" xmlns:a16="http://schemas.microsoft.com/office/drawing/2014/main" id="{5850B3FC-B698-9D4E-97C6-D73886AFD10B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749790" y="1566407"/>
            <a:ext cx="3724242" cy="3724482"/>
          </a:xfrm>
          <a:prstGeom prst="roundRect">
            <a:avLst>
              <a:gd name="adj" fmla="val 12178"/>
            </a:avLst>
          </a:prstGeom>
          <a:solidFill>
            <a:schemeClr val="bg1">
              <a:lumMod val="95000"/>
            </a:schemeClr>
          </a:solidFill>
          <a:ln w="50800" cap="rnd">
            <a:solidFill>
              <a:schemeClr val="tx2"/>
            </a:solidFill>
            <a:prstDash val="dash"/>
            <a:miter lim="800000"/>
          </a:ln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Vollkorn" pitchFamily="2" charset="0"/>
                <a:ea typeface="Lato Light" panose="020F0502020204030203" pitchFamily="34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567026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926303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and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7657185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 xmlns="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_Left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697856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Vollkorn" pitchFamily="2" charset="0"/>
              </a:defRPr>
            </a:lvl1pPr>
          </a:lstStyle>
          <a:p>
            <a:fld id="{B50CD552-C10E-614A-B810-77E320220E26}" type="datetimeFigureOut">
              <a:rPr lang="en-US" smtClean="0"/>
              <a:pPr/>
              <a:t>11/21/2019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Vollkorn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Vollkorn" pitchFamily="2" charset="0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5" r:id="rId3"/>
    <p:sldLayoutId id="2147483669" r:id="rId4"/>
    <p:sldLayoutId id="2147483672" r:id="rId5"/>
    <p:sldLayoutId id="2147483671" r:id="rId6"/>
    <p:sldLayoutId id="2147483661" r:id="rId7"/>
    <p:sldLayoutId id="2147483675" r:id="rId8"/>
    <p:sldLayoutId id="2147483670" r:id="rId9"/>
    <p:sldLayoutId id="2147483664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Vollkorn" pitchFamily="2" charset="0"/>
          <a:ea typeface="Lato Semibold" panose="020F0502020204030203" pitchFamily="34" charset="0"/>
          <a:cs typeface="Abhaya Libre SemiBold" panose="02000603000000000000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5.xml"/><Relationship Id="rId1" Type="http://schemas.openxmlformats.org/officeDocument/2006/relationships/slideLayout" Target="../slideLayouts/slideLayout9.xml"/><Relationship Id="rId6" Type="http://schemas.openxmlformats.org/officeDocument/2006/relationships/slide" Target="slide9.xml"/><Relationship Id="rId5" Type="http://schemas.openxmlformats.org/officeDocument/2006/relationships/slide" Target="slide8.xml"/><Relationship Id="rId4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=""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2252934" y="2160258"/>
            <a:ext cx="7686131" cy="2033337"/>
          </a:xfrm>
          <a:prstGeom prst="roundRect">
            <a:avLst/>
          </a:prstGeom>
          <a:solidFill>
            <a:schemeClr val="bg1">
              <a:alpha val="65000"/>
            </a:schemeClr>
          </a:solidFill>
          <a:ln w="38100" cap="rnd" cmpd="sng">
            <a:solidFill>
              <a:schemeClr val="tx1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4400" b="1" dirty="0" err="1" smtClean="0">
                <a:solidFill>
                  <a:schemeClr val="accent4">
                    <a:lumMod val="75000"/>
                  </a:schemeClr>
                </a:solidFill>
                <a:latin typeface="Vollkorn Semibold" pitchFamily="2" charset="0"/>
                <a:ea typeface="Vollkorn Semibold" pitchFamily="2" charset="0"/>
              </a:rPr>
              <a:t>Eksistensi</a:t>
            </a:r>
            <a:r>
              <a:rPr lang="en-US" sz="4400" b="1" dirty="0" smtClean="0">
                <a:solidFill>
                  <a:schemeClr val="accent4">
                    <a:lumMod val="75000"/>
                  </a:schemeClr>
                </a:solidFill>
                <a:latin typeface="Vollkorn Semibold" pitchFamily="2" charset="0"/>
                <a:ea typeface="Vollkorn Semibold" pitchFamily="2" charset="0"/>
              </a:rPr>
              <a:t> Bahasa Indonesia </a:t>
            </a:r>
            <a:r>
              <a:rPr lang="en-US" sz="4400" b="1" dirty="0" err="1" smtClean="0">
                <a:solidFill>
                  <a:schemeClr val="accent4">
                    <a:lumMod val="75000"/>
                  </a:schemeClr>
                </a:solidFill>
                <a:latin typeface="Vollkorn Semibold" pitchFamily="2" charset="0"/>
                <a:ea typeface="Vollkorn Semibold" pitchFamily="2" charset="0"/>
              </a:rPr>
              <a:t>dalam</a:t>
            </a:r>
            <a:r>
              <a:rPr lang="en-US" sz="4400" b="1" dirty="0" smtClean="0">
                <a:solidFill>
                  <a:schemeClr val="accent4">
                    <a:lumMod val="75000"/>
                  </a:schemeClr>
                </a:solidFill>
                <a:latin typeface="Vollkorn Semibold" pitchFamily="2" charset="0"/>
                <a:ea typeface="Vollkorn Semibold" pitchFamily="2" charset="0"/>
              </a:rPr>
              <a:t> Bahasa-</a:t>
            </a:r>
            <a:r>
              <a:rPr lang="en-US" sz="4400" b="1" dirty="0">
                <a:solidFill>
                  <a:schemeClr val="accent4">
                    <a:lumMod val="75000"/>
                  </a:schemeClr>
                </a:solidFill>
                <a:latin typeface="Vollkorn Semibold" pitchFamily="2" charset="0"/>
                <a:ea typeface="Vollkorn Semibold" pitchFamily="2" charset="0"/>
              </a:rPr>
              <a:t>B</a:t>
            </a:r>
            <a:r>
              <a:rPr lang="en-US" sz="4400" b="1" dirty="0" smtClean="0">
                <a:solidFill>
                  <a:schemeClr val="accent4">
                    <a:lumMod val="75000"/>
                  </a:schemeClr>
                </a:solidFill>
                <a:latin typeface="Vollkorn Semibold" pitchFamily="2" charset="0"/>
                <a:ea typeface="Vollkorn Semibold" pitchFamily="2" charset="0"/>
              </a:rPr>
              <a:t>ahasa </a:t>
            </a:r>
            <a:r>
              <a:rPr lang="en-US" sz="4400" b="1" dirty="0" err="1" smtClean="0">
                <a:solidFill>
                  <a:schemeClr val="accent4">
                    <a:lumMod val="75000"/>
                  </a:schemeClr>
                </a:solidFill>
                <a:latin typeface="Vollkorn Semibold" pitchFamily="2" charset="0"/>
                <a:ea typeface="Vollkorn Semibold" pitchFamily="2" charset="0"/>
              </a:rPr>
              <a:t>Dunia</a:t>
            </a:r>
            <a:endParaRPr lang="en-US" sz="4400" b="1" dirty="0">
              <a:solidFill>
                <a:schemeClr val="accent4">
                  <a:lumMod val="75000"/>
                </a:schemeClr>
              </a:solidFill>
              <a:latin typeface="Vollkorn Semibold" pitchFamily="2" charset="0"/>
              <a:ea typeface="Vollkorn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996870" y="2071409"/>
            <a:ext cx="7401463" cy="3093019"/>
          </a:xfrm>
          <a:prstGeom prst="roundRect">
            <a:avLst/>
          </a:prstGeom>
          <a:solidFill>
            <a:schemeClr val="bg1">
              <a:alpha val="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8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“</a:t>
            </a:r>
            <a:r>
              <a:rPr lang="en-US" sz="4000" b="0" i="1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Tanpa</a:t>
            </a:r>
            <a:r>
              <a:rPr lang="en-US" sz="4000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 </a:t>
            </a:r>
            <a:r>
              <a:rPr lang="en-US" sz="4000" b="0" i="1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mempelajari</a:t>
            </a:r>
            <a:r>
              <a:rPr lang="en-US" sz="4000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 </a:t>
            </a:r>
            <a:r>
              <a:rPr lang="en-US" sz="4000" b="0" i="1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bahasa</a:t>
            </a:r>
            <a:r>
              <a:rPr lang="en-US" sz="4000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 </a:t>
            </a:r>
            <a:r>
              <a:rPr lang="en-US" sz="4000" b="0" i="1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sendiri</a:t>
            </a:r>
            <a:r>
              <a:rPr lang="en-US" sz="4000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 pun orang </a:t>
            </a:r>
            <a:r>
              <a:rPr lang="en-US" sz="4000" b="0" i="1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takkan</a:t>
            </a:r>
            <a:r>
              <a:rPr lang="en-US" sz="4000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 </a:t>
            </a:r>
            <a:r>
              <a:rPr lang="en-US" sz="4000" b="0" i="1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mengenal</a:t>
            </a:r>
            <a:r>
              <a:rPr lang="en-US" sz="4000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 </a:t>
            </a:r>
            <a:r>
              <a:rPr lang="en-US" sz="4000" b="0" i="1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bangsanya</a:t>
            </a:r>
            <a:r>
              <a:rPr lang="en-US" sz="4000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 </a:t>
            </a:r>
            <a:r>
              <a:rPr lang="en-US" sz="4000" b="0" i="1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sendiri</a:t>
            </a:r>
            <a:r>
              <a:rPr lang="en-US" sz="4000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.” </a:t>
            </a:r>
          </a:p>
          <a:p>
            <a:r>
              <a:rPr lang="en-US" sz="4000" b="0" i="1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~</a:t>
            </a:r>
            <a:r>
              <a:rPr lang="en-US" sz="4000" b="0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Pramoedya</a:t>
            </a:r>
            <a:r>
              <a:rPr lang="en-US" sz="4000" b="0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 </a:t>
            </a:r>
            <a:r>
              <a:rPr lang="en-US" sz="4000" b="0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Ananta</a:t>
            </a:r>
            <a:r>
              <a:rPr lang="en-US" sz="4000" b="0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 </a:t>
            </a:r>
            <a:r>
              <a:rPr lang="en-US" sz="4000" b="0" dirty="0" err="1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Toer</a:t>
            </a:r>
            <a:r>
              <a:rPr lang="en-US" sz="4000" b="0" dirty="0" smtClean="0">
                <a:solidFill>
                  <a:schemeClr val="tx2"/>
                </a:solidFill>
                <a:latin typeface="Vollkorn" pitchFamily="2" charset="0"/>
                <a:ea typeface="Vollkorn" pitchFamily="2" charset="0"/>
              </a:rPr>
              <a:t>~</a:t>
            </a:r>
            <a:endParaRPr lang="en-US" sz="4000" b="0" dirty="0">
              <a:solidFill>
                <a:schemeClr val="tx2"/>
              </a:solidFill>
              <a:latin typeface="Vollkorn" pitchFamily="2" charset="0"/>
              <a:ea typeface="Vollkor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63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2041684" y="2236476"/>
            <a:ext cx="8101013" cy="2657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4000"/>
              </a:lnSpc>
              <a:buAutoNum type="arabicPeriod"/>
            </a:pP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KBBI,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Pengertian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bahasa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.</a:t>
            </a:r>
          </a:p>
          <a:p>
            <a:pPr marL="457200" indent="-457200">
              <a:lnSpc>
                <a:spcPts val="4000"/>
              </a:lnSpc>
              <a:buAutoNum type="arabicPeriod"/>
            </a:pP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Jurnal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Eksistensi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Bahasa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Indonesia di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samping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Bahasa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Inggris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pada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Era Global.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Alifia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Nur</a:t>
            </a:r>
            <a:r>
              <a:rPr lang="en-ID" sz="22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Maftukhah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Yuliana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.</a:t>
            </a:r>
            <a:endParaRPr lang="en-ID" sz="2200" dirty="0" smtClean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  <a:p>
            <a:pPr marL="457200" indent="-457200">
              <a:lnSpc>
                <a:spcPts val="4000"/>
              </a:lnSpc>
              <a:buAutoNum type="arabicPeriod"/>
            </a:pP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Brilio.net, 4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Universitas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dunia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ini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punya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mata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kuliah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bahasa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Indonesia.</a:t>
            </a:r>
            <a:endParaRPr lang="en-ID" sz="2200" dirty="0" smtClean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  <a:p>
            <a:pPr marL="457200" indent="-457200">
              <a:lnSpc>
                <a:spcPts val="4000"/>
              </a:lnSpc>
              <a:buAutoNum type="arabicPeriod"/>
            </a:pP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Okezone.com,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Bahasa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Indonesia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sudah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siapkah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menjadi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Bahasa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ID" sz="2200" dirty="0" err="1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Internasional</a:t>
            </a:r>
            <a:r>
              <a:rPr lang="en-ID" sz="2200" dirty="0" smtClean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?</a:t>
            </a:r>
            <a:endParaRPr lang="en-US" sz="22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65577" y="748058"/>
            <a:ext cx="7860846" cy="707886"/>
          </a:xfrm>
          <a:prstGeom prst="roundRect">
            <a:avLst>
              <a:gd name="adj" fmla="val 26027"/>
            </a:avLst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D" dirty="0" smtClean="0">
                <a:latin typeface="Vollkorn Semibold" pitchFamily="2" charset="0"/>
                <a:ea typeface="Vollkorn Semibold" pitchFamily="2" charset="0"/>
              </a:rPr>
              <a:t>REFERENSI</a:t>
            </a:r>
            <a:endParaRPr lang="en-US" dirty="0">
              <a:latin typeface="Vollkorn Semibold" pitchFamily="2" charset="0"/>
              <a:ea typeface="Vollkorn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00818"/>
      </p:ext>
    </p:extLst>
  </p:cSld>
  <p:clrMapOvr>
    <a:masterClrMapping/>
  </p:clrMapOvr>
  <p:transition spd="slow" advClick="0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33717" y="3285368"/>
            <a:ext cx="4257645" cy="824948"/>
          </a:xfrm>
          <a:prstGeom prst="roundRect">
            <a:avLst/>
          </a:prstGeom>
          <a:solidFill>
            <a:schemeClr val="bg1">
              <a:alpha val="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96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D" sz="3600" dirty="0" smtClean="0">
                <a:latin typeface="Vollkorn Semibold" pitchFamily="2" charset="0"/>
                <a:ea typeface="Vollkorn Semibold" pitchFamily="2" charset="0"/>
              </a:rPr>
              <a:t>Ada </a:t>
            </a:r>
            <a:r>
              <a:rPr lang="en-ID" sz="3600" dirty="0" err="1" smtClean="0">
                <a:latin typeface="Vollkorn Semibold" pitchFamily="2" charset="0"/>
                <a:ea typeface="Vollkorn Semibold" pitchFamily="2" charset="0"/>
              </a:rPr>
              <a:t>pertanyaan</a:t>
            </a:r>
            <a:r>
              <a:rPr lang="en-ID" sz="3600" dirty="0" smtClean="0">
                <a:latin typeface="Vollkorn Semibold" pitchFamily="2" charset="0"/>
                <a:ea typeface="Vollkorn Semibold" pitchFamily="2" charset="0"/>
              </a:rPr>
              <a:t>?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09859" y="1772786"/>
            <a:ext cx="9105363" cy="1641370"/>
          </a:xfrm>
          <a:prstGeom prst="roundRect">
            <a:avLst/>
          </a:prstGeom>
          <a:solidFill>
            <a:schemeClr val="bg1">
              <a:alpha val="0"/>
            </a:schemeClr>
          </a:solidFill>
          <a:ln w="508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115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8800" dirty="0" err="1" smtClean="0">
                <a:latin typeface="Vollkorn Semibold" pitchFamily="2" charset="0"/>
                <a:ea typeface="Vollkorn Semibold" pitchFamily="2" charset="0"/>
              </a:rPr>
              <a:t>Terima</a:t>
            </a:r>
            <a:r>
              <a:rPr lang="en-US" sz="8800" dirty="0" smtClean="0">
                <a:latin typeface="Vollkorn Semibold" pitchFamily="2" charset="0"/>
                <a:ea typeface="Vollkorn Semibold" pitchFamily="2" charset="0"/>
              </a:rPr>
              <a:t> </a:t>
            </a:r>
            <a:r>
              <a:rPr lang="en-US" sz="8800" dirty="0" err="1" smtClean="0">
                <a:latin typeface="Vollkorn Semibold" pitchFamily="2" charset="0"/>
                <a:ea typeface="Vollkorn Semibold" pitchFamily="2" charset="0"/>
              </a:rPr>
              <a:t>kasih</a:t>
            </a:r>
            <a:r>
              <a:rPr lang="en-US" sz="8800" dirty="0" smtClean="0">
                <a:latin typeface="Vollkorn Semibold" pitchFamily="2" charset="0"/>
                <a:ea typeface="Vollkorn Semibold" pitchFamily="2" charset="0"/>
              </a:rPr>
              <a:t>!</a:t>
            </a:r>
            <a:endParaRPr lang="en-US" sz="8800" dirty="0">
              <a:latin typeface="Vollkorn Semibold" pitchFamily="2" charset="0"/>
              <a:ea typeface="Vollkorn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92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="" xmlns:a16="http://schemas.microsoft.com/office/drawing/2014/main" id="{4D0ABB22-F19E-444A-9144-E9A1448800A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7808" b="7808"/>
          <a:stretch>
            <a:fillRect/>
          </a:stretch>
        </p:blipFill>
        <p:spPr>
          <a:solidFill>
            <a:schemeClr val="bg1">
              <a:lumMod val="95000"/>
              <a:alpha val="20000"/>
            </a:schemeClr>
          </a:solidFill>
        </p:spPr>
      </p:pic>
      <p:sp>
        <p:nvSpPr>
          <p:cNvPr id="9" name="Rounded Rectangle 8">
            <a:extLst>
              <a:ext uri="{FF2B5EF4-FFF2-40B4-BE49-F238E27FC236}">
                <a16:creationId xmlns="" xmlns:a16="http://schemas.microsoft.com/office/drawing/2014/main" id="{A4D940F5-1563-8D4E-B9B4-039F9035D160}"/>
              </a:ext>
            </a:extLst>
          </p:cNvPr>
          <p:cNvSpPr/>
          <p:nvPr/>
        </p:nvSpPr>
        <p:spPr>
          <a:xfrm>
            <a:off x="777441" y="410876"/>
            <a:ext cx="9659464" cy="769441"/>
          </a:xfrm>
          <a:prstGeom prst="roundRect">
            <a:avLst>
              <a:gd name="adj" fmla="val 24724"/>
            </a:avLst>
          </a:prstGeom>
          <a:solidFill>
            <a:schemeClr val="bg1">
              <a:alpha val="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ID" sz="4400" b="1" dirty="0" smtClean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PERTANYAAN </a:t>
            </a:r>
            <a:endParaRPr lang="en-US" sz="4400" b="1" dirty="0">
              <a:solidFill>
                <a:schemeClr val="tx2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55821" y="1359568"/>
            <a:ext cx="9360568" cy="44637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684421" y="1840832"/>
            <a:ext cx="89033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250533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="" xmlns:a16="http://schemas.microsoft.com/office/drawing/2014/main" id="{10A8AB7B-3F59-8743-B8F2-CED53883274E}"/>
              </a:ext>
            </a:extLst>
          </p:cNvPr>
          <p:cNvSpPr txBox="1"/>
          <p:nvPr/>
        </p:nvSpPr>
        <p:spPr>
          <a:xfrm>
            <a:off x="1239090" y="3952562"/>
            <a:ext cx="4774252" cy="2242176"/>
          </a:xfrm>
          <a:prstGeom prst="roundRect">
            <a:avLst/>
          </a:prstGeom>
          <a:solidFill>
            <a:schemeClr val="bg1">
              <a:alpha val="65000"/>
            </a:schemeClr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457200" indent="-457200">
              <a:buAutoNum type="arabicPeriod"/>
            </a:pPr>
            <a:r>
              <a:rPr lang="en-ID" sz="2200" b="0" dirty="0" err="1" smtClean="0">
                <a:solidFill>
                  <a:schemeClr val="tx1"/>
                </a:solidFill>
                <a:latin typeface="Vollkorn" pitchFamily="2" charset="0"/>
              </a:rPr>
              <a:t>Zabania</a:t>
            </a:r>
            <a:r>
              <a:rPr lang="en-ID" sz="2200" b="0" dirty="0" smtClean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ID" sz="2200" b="0" dirty="0" err="1" smtClean="0">
                <a:solidFill>
                  <a:schemeClr val="tx1"/>
                </a:solidFill>
                <a:latin typeface="Vollkorn" pitchFamily="2" charset="0"/>
              </a:rPr>
              <a:t>Az</a:t>
            </a:r>
            <a:r>
              <a:rPr lang="en-ID" sz="2200" b="0" dirty="0" smtClean="0">
                <a:solidFill>
                  <a:schemeClr val="tx1"/>
                </a:solidFill>
                <a:latin typeface="Vollkorn" pitchFamily="2" charset="0"/>
              </a:rPr>
              <a:t> Zahra K (3014)</a:t>
            </a:r>
          </a:p>
          <a:p>
            <a:pPr marL="457200" indent="-457200">
              <a:buAutoNum type="arabicPeriod"/>
            </a:pPr>
            <a:r>
              <a:rPr lang="en-ID" sz="2200" b="0" dirty="0" smtClean="0">
                <a:solidFill>
                  <a:schemeClr val="tx1"/>
                </a:solidFill>
                <a:latin typeface="Vollkorn" pitchFamily="2" charset="0"/>
              </a:rPr>
              <a:t>Dina </a:t>
            </a:r>
            <a:r>
              <a:rPr lang="en-ID" sz="2200" b="0" dirty="0" err="1" smtClean="0">
                <a:solidFill>
                  <a:schemeClr val="tx1"/>
                </a:solidFill>
                <a:latin typeface="Vollkorn" pitchFamily="2" charset="0"/>
              </a:rPr>
              <a:t>Cahyaningtyas</a:t>
            </a:r>
            <a:r>
              <a:rPr lang="en-ID" sz="2200" b="0" dirty="0" smtClean="0">
                <a:solidFill>
                  <a:schemeClr val="tx1"/>
                </a:solidFill>
                <a:latin typeface="Vollkorn" pitchFamily="2" charset="0"/>
              </a:rPr>
              <a:t> (3015)</a:t>
            </a:r>
          </a:p>
          <a:p>
            <a:pPr marL="457200" indent="-457200">
              <a:buAutoNum type="arabicPeriod"/>
            </a:pPr>
            <a:r>
              <a:rPr lang="en-ID" sz="2200" b="0" dirty="0" err="1" smtClean="0">
                <a:solidFill>
                  <a:schemeClr val="tx1"/>
                </a:solidFill>
                <a:latin typeface="Vollkorn" pitchFamily="2" charset="0"/>
              </a:rPr>
              <a:t>Belia</a:t>
            </a:r>
            <a:r>
              <a:rPr lang="en-ID" sz="2200" b="0" dirty="0" smtClean="0">
                <a:solidFill>
                  <a:schemeClr val="tx1"/>
                </a:solidFill>
                <a:latin typeface="Vollkorn" pitchFamily="2" charset="0"/>
              </a:rPr>
              <a:t> Angeline (3019)</a:t>
            </a:r>
          </a:p>
          <a:p>
            <a:pPr marL="457200" indent="-457200">
              <a:buAutoNum type="arabicPeriod"/>
            </a:pPr>
            <a:r>
              <a:rPr lang="en-ID" sz="2200" b="0" dirty="0" smtClean="0">
                <a:solidFill>
                  <a:schemeClr val="tx1"/>
                </a:solidFill>
                <a:latin typeface="Vollkorn" pitchFamily="2" charset="0"/>
              </a:rPr>
              <a:t>Shafira </a:t>
            </a:r>
            <a:r>
              <a:rPr lang="en-ID" sz="2200" b="0" dirty="0" err="1" smtClean="0">
                <a:solidFill>
                  <a:schemeClr val="tx1"/>
                </a:solidFill>
                <a:latin typeface="Vollkorn" pitchFamily="2" charset="0"/>
              </a:rPr>
              <a:t>Isnaini</a:t>
            </a:r>
            <a:r>
              <a:rPr lang="en-ID" sz="2200" b="0" dirty="0" smtClean="0">
                <a:solidFill>
                  <a:schemeClr val="tx1"/>
                </a:solidFill>
                <a:latin typeface="Vollkorn" pitchFamily="2" charset="0"/>
              </a:rPr>
              <a:t> R (3046)</a:t>
            </a:r>
          </a:p>
          <a:p>
            <a:pPr marL="457200" indent="-457200">
              <a:buAutoNum type="arabicPeriod"/>
            </a:pPr>
            <a:r>
              <a:rPr lang="en-ID" sz="2200" b="0" dirty="0" err="1" smtClean="0">
                <a:solidFill>
                  <a:schemeClr val="tx1"/>
                </a:solidFill>
                <a:latin typeface="Vollkorn" pitchFamily="2" charset="0"/>
              </a:rPr>
              <a:t>Yosi</a:t>
            </a:r>
            <a:r>
              <a:rPr lang="en-ID" sz="2200" b="0" dirty="0" smtClean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ID" sz="2200" b="0" dirty="0" err="1" smtClean="0">
                <a:solidFill>
                  <a:schemeClr val="tx1"/>
                </a:solidFill>
                <a:latin typeface="Vollkorn" pitchFamily="2" charset="0"/>
              </a:rPr>
              <a:t>Purwanti</a:t>
            </a:r>
            <a:r>
              <a:rPr lang="en-ID" sz="2200" b="0" dirty="0" smtClean="0">
                <a:solidFill>
                  <a:schemeClr val="tx1"/>
                </a:solidFill>
                <a:latin typeface="Vollkorn" pitchFamily="2" charset="0"/>
              </a:rPr>
              <a:t> (3073)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="" xmlns:a16="http://schemas.microsoft.com/office/drawing/2014/main" id="{C9679DFC-6DA2-D54F-8A45-778FCB0DCC92}"/>
              </a:ext>
            </a:extLst>
          </p:cNvPr>
          <p:cNvSpPr txBox="1"/>
          <p:nvPr/>
        </p:nvSpPr>
        <p:spPr>
          <a:xfrm>
            <a:off x="2087882" y="1547252"/>
            <a:ext cx="2995564" cy="923330"/>
          </a:xfrm>
          <a:prstGeom prst="roundRect">
            <a:avLst/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 smtClean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Hallo</a:t>
            </a:r>
            <a:r>
              <a:rPr lang="en-US" dirty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!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=""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1855664" y="2864715"/>
            <a:ext cx="3475753" cy="761892"/>
          </a:xfrm>
          <a:prstGeom prst="roundRect">
            <a:avLst/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D" sz="3600" dirty="0" smtClean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KELOMPOK 17</a:t>
            </a:r>
            <a:endParaRPr lang="en-US" sz="3600" dirty="0">
              <a:solidFill>
                <a:schemeClr val="tx2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="" xmlns:a16="http://schemas.microsoft.com/office/drawing/2014/main" id="{C82E8D2F-EFFB-0A4A-8C96-FE3BE5F49B5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5876" r="158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7696"/>
          <p:cNvSpPr/>
          <p:nvPr/>
        </p:nvSpPr>
        <p:spPr>
          <a:xfrm rot="4800">
            <a:off x="2030429" y="3681852"/>
            <a:ext cx="2092685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2" h="743">
                <a:moveTo>
                  <a:pt x="742" y="372"/>
                </a:moveTo>
                <a:cubicBezTo>
                  <a:pt x="742" y="577"/>
                  <a:pt x="576" y="743"/>
                  <a:pt x="371" y="743"/>
                </a:cubicBezTo>
                <a:cubicBezTo>
                  <a:pt x="166" y="743"/>
                  <a:pt x="0" y="577"/>
                  <a:pt x="0" y="372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2" y="166"/>
                  <a:pt x="742" y="372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57150" cmpd="sng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Vollkorn" pitchFamily="2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7697">
            <a:hlinkClick r:id="rId2" action="ppaction://hlinksldjump"/>
          </p:cNvPr>
          <p:cNvSpPr/>
          <p:nvPr/>
        </p:nvSpPr>
        <p:spPr>
          <a:xfrm rot="4800">
            <a:off x="3542760" y="2141213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2"/>
                </a:moveTo>
                <a:cubicBezTo>
                  <a:pt x="743" y="577"/>
                  <a:pt x="576" y="743"/>
                  <a:pt x="371" y="743"/>
                </a:cubicBezTo>
                <a:cubicBezTo>
                  <a:pt x="166" y="743"/>
                  <a:pt x="0" y="577"/>
                  <a:pt x="0" y="372"/>
                </a:cubicBezTo>
                <a:cubicBezTo>
                  <a:pt x="0" y="167"/>
                  <a:pt x="166" y="0"/>
                  <a:pt x="371" y="0"/>
                </a:cubicBezTo>
                <a:cubicBezTo>
                  <a:pt x="576" y="0"/>
                  <a:pt x="743" y="167"/>
                  <a:pt x="743" y="372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57150">
            <a:solidFill>
              <a:schemeClr val="tx2">
                <a:lumMod val="95000"/>
                <a:lumOff val="5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Vollkorn" pitchFamily="2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7698"/>
          <p:cNvSpPr/>
          <p:nvPr/>
        </p:nvSpPr>
        <p:spPr>
          <a:xfrm rot="4800">
            <a:off x="5053741" y="3677655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1"/>
                </a:moveTo>
                <a:cubicBezTo>
                  <a:pt x="743" y="576"/>
                  <a:pt x="576" y="743"/>
                  <a:pt x="371" y="743"/>
                </a:cubicBezTo>
                <a:cubicBezTo>
                  <a:pt x="166" y="743"/>
                  <a:pt x="0" y="576"/>
                  <a:pt x="0" y="371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3" y="166"/>
                  <a:pt x="743" y="371"/>
                </a:cubicBezTo>
                <a:close/>
              </a:path>
            </a:pathLst>
          </a:custGeom>
          <a:ln w="57150">
            <a:solidFill>
              <a:srgbClr val="00B050"/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Vollkorn" pitchFamily="2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699"/>
          <p:cNvSpPr/>
          <p:nvPr/>
        </p:nvSpPr>
        <p:spPr>
          <a:xfrm rot="4800">
            <a:off x="6565242" y="2136977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1"/>
                </a:moveTo>
                <a:cubicBezTo>
                  <a:pt x="743" y="576"/>
                  <a:pt x="577" y="743"/>
                  <a:pt x="372" y="743"/>
                </a:cubicBezTo>
                <a:cubicBezTo>
                  <a:pt x="166" y="743"/>
                  <a:pt x="0" y="576"/>
                  <a:pt x="0" y="371"/>
                </a:cubicBezTo>
                <a:cubicBezTo>
                  <a:pt x="0" y="166"/>
                  <a:pt x="166" y="0"/>
                  <a:pt x="372" y="0"/>
                </a:cubicBezTo>
                <a:cubicBezTo>
                  <a:pt x="577" y="0"/>
                  <a:pt x="743" y="166"/>
                  <a:pt x="743" y="371"/>
                </a:cubicBezTo>
                <a:close/>
              </a:path>
            </a:pathLst>
          </a:custGeom>
          <a:ln w="5715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Vollkorn" pitchFamily="2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7700"/>
          <p:cNvSpPr/>
          <p:nvPr/>
        </p:nvSpPr>
        <p:spPr>
          <a:xfrm rot="4800">
            <a:off x="8076223" y="3670587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1"/>
                </a:moveTo>
                <a:cubicBezTo>
                  <a:pt x="743" y="577"/>
                  <a:pt x="576" y="743"/>
                  <a:pt x="371" y="743"/>
                </a:cubicBezTo>
                <a:cubicBezTo>
                  <a:pt x="166" y="743"/>
                  <a:pt x="0" y="577"/>
                  <a:pt x="0" y="371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3" y="166"/>
                  <a:pt x="743" y="371"/>
                </a:cubicBezTo>
                <a:close/>
              </a:path>
            </a:pathLst>
          </a:custGeom>
          <a:ln w="57150">
            <a:solidFill>
              <a:srgbClr val="00B0F0"/>
            </a:solidFill>
            <a:prstDash val="dash"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Vollkorn" pitchFamily="2" charset="0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TextBox 230"/>
          <p:cNvSpPr txBox="1"/>
          <p:nvPr/>
        </p:nvSpPr>
        <p:spPr>
          <a:xfrm>
            <a:off x="2028967" y="4511389"/>
            <a:ext cx="20790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000" b="1" dirty="0" smtClean="0">
                <a:latin typeface="Vollkorn Semibold" pitchFamily="2" charset="0"/>
                <a:ea typeface="Vollkorn Semibold" pitchFamily="2" charset="0"/>
                <a:cs typeface="Abhaya Libre Medium" panose="02000603000000000000" pitchFamily="2" charset="77"/>
                <a:hlinkClick r:id="rId3" action="ppaction://hlinksldjump"/>
              </a:rPr>
              <a:t>PENGERTIAN</a:t>
            </a:r>
            <a:endParaRPr lang="en-US" sz="2000" b="1" dirty="0">
              <a:latin typeface="Vollkorn Semibold" pitchFamily="2" charset="0"/>
              <a:ea typeface="Vollkorn Semibold" pitchFamily="2" charset="0"/>
              <a:cs typeface="Abhaya Libre Medium" panose="02000603000000000000" pitchFamily="2" charset="7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A087615B-C6ED-3A44-9158-89E289E8ADF4}"/>
              </a:ext>
            </a:extLst>
          </p:cNvPr>
          <p:cNvSpPr txBox="1"/>
          <p:nvPr/>
        </p:nvSpPr>
        <p:spPr>
          <a:xfrm>
            <a:off x="3541298" y="2704290"/>
            <a:ext cx="20984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000" b="1" dirty="0" smtClean="0">
                <a:latin typeface="Vollkorn Semibold" pitchFamily="2" charset="0"/>
                <a:ea typeface="Vollkorn Semibold" pitchFamily="2" charset="0"/>
                <a:cs typeface="Abhaya Libre Medium" panose="02000603000000000000" pitchFamily="2" charset="77"/>
                <a:hlinkClick r:id="rId2" action="ppaction://hlinksldjump"/>
              </a:rPr>
              <a:t>KEBERADAAN BAHASA INDONESIA</a:t>
            </a:r>
            <a:endParaRPr lang="en-US" sz="2000" b="1" dirty="0">
              <a:latin typeface="Vollkorn Semibold" pitchFamily="2" charset="0"/>
              <a:ea typeface="Vollkorn Semibold" pitchFamily="2" charset="0"/>
              <a:cs typeface="Abhaya Libre Medium" panose="02000603000000000000" pitchFamily="2" charset="7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E58D1C06-0F3A-2D46-A2FC-699D28160C96}"/>
              </a:ext>
            </a:extLst>
          </p:cNvPr>
          <p:cNvSpPr txBox="1"/>
          <p:nvPr/>
        </p:nvSpPr>
        <p:spPr>
          <a:xfrm>
            <a:off x="4744252" y="4371466"/>
            <a:ext cx="27150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000" b="1" dirty="0" smtClean="0">
                <a:latin typeface="Vollkorn Semibold" pitchFamily="2" charset="0"/>
                <a:ea typeface="Vollkorn Semibold" pitchFamily="2" charset="0"/>
                <a:cs typeface="Abhaya Libre Medium" panose="02000603000000000000" pitchFamily="2" charset="77"/>
                <a:hlinkClick r:id="rId4" action="ppaction://hlinksldjump"/>
              </a:rPr>
              <a:t>UPAYA PENGEMBANGAN </a:t>
            </a:r>
            <a:endParaRPr lang="en-US" sz="2000" b="1" dirty="0">
              <a:latin typeface="Vollkorn Semibold" pitchFamily="2" charset="0"/>
              <a:ea typeface="Vollkorn Semibold" pitchFamily="2" charset="0"/>
              <a:cs typeface="Abhaya Libre Medium" panose="02000603000000000000" pitchFamily="2" charset="7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2314EF98-39E8-6C4A-9072-881E2DE3A773}"/>
              </a:ext>
            </a:extLst>
          </p:cNvPr>
          <p:cNvSpPr txBox="1"/>
          <p:nvPr/>
        </p:nvSpPr>
        <p:spPr>
          <a:xfrm>
            <a:off x="6792197" y="2827531"/>
            <a:ext cx="16415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000" b="1" dirty="0" smtClean="0">
                <a:latin typeface="Vollkorn Semibold" pitchFamily="2" charset="0"/>
                <a:ea typeface="Vollkorn Semibold" pitchFamily="2" charset="0"/>
                <a:cs typeface="Abhaya Libre Medium" panose="02000603000000000000" pitchFamily="2" charset="77"/>
                <a:hlinkClick r:id="rId5" action="ppaction://hlinksldjump"/>
              </a:rPr>
              <a:t>DAMPAK YANG TERJADI</a:t>
            </a:r>
            <a:endParaRPr lang="en-US" sz="2000" b="1" dirty="0">
              <a:latin typeface="Vollkorn Semibold" pitchFamily="2" charset="0"/>
              <a:ea typeface="Vollkorn Semibold" pitchFamily="2" charset="0"/>
              <a:cs typeface="Abhaya Libre Medium" panose="02000603000000000000" pitchFamily="2" charset="7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ED3163F3-67ED-D149-AFFD-6EA92D12A8A9}"/>
              </a:ext>
            </a:extLst>
          </p:cNvPr>
          <p:cNvSpPr txBox="1"/>
          <p:nvPr/>
        </p:nvSpPr>
        <p:spPr>
          <a:xfrm>
            <a:off x="8188969" y="4535210"/>
            <a:ext cx="1870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000" b="1" dirty="0" smtClean="0">
                <a:latin typeface="Vollkorn Semibold" pitchFamily="2" charset="0"/>
                <a:ea typeface="Vollkorn Semibold" pitchFamily="2" charset="0"/>
                <a:cs typeface="Abhaya Libre Medium" panose="02000603000000000000" pitchFamily="2" charset="77"/>
                <a:hlinkClick r:id="rId6" action="ppaction://hlinksldjump"/>
              </a:rPr>
              <a:t>KESIMPULAN</a:t>
            </a:r>
            <a:endParaRPr lang="en-US" sz="2000" b="1" dirty="0">
              <a:latin typeface="Vollkorn Semibold" pitchFamily="2" charset="0"/>
              <a:ea typeface="Vollkorn Semibold" pitchFamily="2" charset="0"/>
              <a:cs typeface="Abhaya Libre Medium" panose="02000603000000000000" pitchFamily="2" charset="77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="" xmlns:a16="http://schemas.microsoft.com/office/drawing/2014/main" id="{E32DDF3B-2349-7A43-9B69-8432DB412A3A}"/>
              </a:ext>
            </a:extLst>
          </p:cNvPr>
          <p:cNvSpPr>
            <a:spLocks/>
          </p:cNvSpPr>
          <p:nvPr/>
        </p:nvSpPr>
        <p:spPr bwMode="auto">
          <a:xfrm>
            <a:off x="2045494" y="781747"/>
            <a:ext cx="8101012" cy="675094"/>
          </a:xfrm>
          <a:prstGeom prst="roundRect">
            <a:avLst/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ID" sz="4000" b="1" dirty="0" smtClean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  <a:sym typeface="Bebas Neue" charset="0"/>
              </a:rPr>
              <a:t>POINT MATERI PEMBAHASAN</a:t>
            </a:r>
            <a:endParaRPr lang="en-US" sz="4000" b="1" dirty="0">
              <a:solidFill>
                <a:schemeClr val="tx2"/>
              </a:solidFill>
              <a:latin typeface="Vollkorn Semibold" pitchFamily="2" charset="0"/>
              <a:ea typeface="Vollkorn Semibold" pitchFamily="2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77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>
            <a:off x="1237681" y="1524212"/>
            <a:ext cx="9754735" cy="2958888"/>
          </a:xfrm>
          <a:prstGeom prst="roundRect">
            <a:avLst/>
          </a:prstGeom>
          <a:solidFill>
            <a:schemeClr val="bg1">
              <a:alpha val="8500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8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Menurut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KBBI,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merupakan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system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lambang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bunyi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yang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arbitrer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digunakan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oleh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anggota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suatu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masyarakat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untuk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bekerjasama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,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berinteraksi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,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dan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mengidentifikasi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diri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Bahasa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merupakan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alat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berkomunikasi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dalam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kehidupan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manusia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. Bahasa Indonesia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sendiri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lahir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pada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Sumpah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Pemuda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Bahasa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tidak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hanya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sekedar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mengekspresikan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individu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penuturnya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,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tetapi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mengekspresikan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perihal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bangsa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dimana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tersebut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secara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bersamaan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dapat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meninggikan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martabat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660033"/>
                </a:solidFill>
                <a:latin typeface="Vollkorn" pitchFamily="2" charset="0"/>
              </a:rPr>
              <a:t>bangsa</a:t>
            </a:r>
            <a:r>
              <a:rPr lang="en-ID" sz="2000" b="0" dirty="0" smtClean="0">
                <a:solidFill>
                  <a:srgbClr val="660033"/>
                </a:solidFill>
                <a:latin typeface="Vollkorn" pitchFamily="2" charset="0"/>
              </a:rPr>
              <a:t>.</a:t>
            </a:r>
            <a:endParaRPr lang="en-US" sz="2000" b="0" dirty="0">
              <a:solidFill>
                <a:srgbClr val="660033"/>
              </a:solidFill>
              <a:latin typeface="Vollkorn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1168399" y="404244"/>
            <a:ext cx="9893301" cy="802256"/>
          </a:xfrm>
          <a:prstGeom prst="roundRect">
            <a:avLst>
              <a:gd name="adj" fmla="val 14988"/>
            </a:avLst>
          </a:prstGeom>
          <a:solidFill>
            <a:schemeClr val="bg1">
              <a:alpha val="8500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D" sz="2800" dirty="0" err="1" smtClean="0">
                <a:solidFill>
                  <a:srgbClr val="660033"/>
                </a:solidFill>
                <a:latin typeface="Vollkorn Semibold" pitchFamily="2" charset="0"/>
                <a:ea typeface="Vollkorn Semibold" pitchFamily="2" charset="0"/>
              </a:rPr>
              <a:t>Pengertian</a:t>
            </a:r>
            <a:endParaRPr lang="en-US" sz="2800" dirty="0">
              <a:solidFill>
                <a:srgbClr val="660033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3" name="Right Arrow 2">
            <a:hlinkClick r:id="rId3" action="ppaction://hlinksldjump"/>
          </p:cNvPr>
          <p:cNvSpPr/>
          <p:nvPr/>
        </p:nvSpPr>
        <p:spPr>
          <a:xfrm>
            <a:off x="9182100" y="5651500"/>
            <a:ext cx="1701800" cy="825500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588500" y="5879584"/>
            <a:ext cx="123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smtClean="0">
                <a:hlinkClick r:id="rId3" action="ppaction://hlinksldjump"/>
              </a:rPr>
              <a:t>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06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>
            <a:off x="1306964" y="1524212"/>
            <a:ext cx="9754735" cy="3657388"/>
          </a:xfrm>
          <a:prstGeom prst="roundRect">
            <a:avLst/>
          </a:prstGeom>
          <a:solidFill>
            <a:schemeClr val="bg1">
              <a:alpha val="8500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8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Peluang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Bahasa Indonesia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menjadi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internasional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dalam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pergaulan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global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ditunjukkan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dengan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beberapa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fakta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Bahasa Indonesia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menjadi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media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massa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untuk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konsumsi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internasional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.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Contohnya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seperti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CNN Indonesia, VOA.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Bahasa Indonesia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menjadi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persyaratan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untuk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orang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asing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yang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bekerja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di Indonesia.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Contohnya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tes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uji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kemahiran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Indonesia.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Bahasa Indonesia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menjadi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pelajaran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di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luar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negeri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.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Contohnya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University Southern Queensland Australia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menerapkan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program Bachelor of Arts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atau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Indonesia.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Berdirinya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balai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Bahasa Indonesia di Perth, Australia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pada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tanggal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22 April 2000.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1168399" y="404244"/>
            <a:ext cx="9893301" cy="802256"/>
          </a:xfrm>
          <a:prstGeom prst="roundRect">
            <a:avLst>
              <a:gd name="adj" fmla="val 14988"/>
            </a:avLst>
          </a:prstGeom>
          <a:solidFill>
            <a:schemeClr val="bg1">
              <a:alpha val="8500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D" sz="2800" dirty="0" err="1" smtClean="0">
                <a:solidFill>
                  <a:srgbClr val="CC6600"/>
                </a:solidFill>
                <a:latin typeface="Vollkorn Semibold" pitchFamily="2" charset="0"/>
                <a:ea typeface="Vollkorn Semibold" pitchFamily="2" charset="0"/>
              </a:rPr>
              <a:t>Keberadaan</a:t>
            </a:r>
            <a:r>
              <a:rPr lang="en-ID" sz="2800" dirty="0" smtClean="0">
                <a:solidFill>
                  <a:srgbClr val="CC6600"/>
                </a:solidFill>
                <a:latin typeface="Vollkorn Semibold" pitchFamily="2" charset="0"/>
                <a:ea typeface="Vollkorn Semibold" pitchFamily="2" charset="0"/>
              </a:rPr>
              <a:t> Bahasa Indonesia</a:t>
            </a:r>
            <a:endParaRPr lang="en-US" sz="2800" dirty="0">
              <a:solidFill>
                <a:srgbClr val="CC6600"/>
              </a:solidFill>
              <a:latin typeface="Vollkorn Semibold" pitchFamily="2" charset="0"/>
              <a:ea typeface="Vollkorn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63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>
            <a:off x="1205364" y="596574"/>
            <a:ext cx="9754735" cy="4194367"/>
          </a:xfrm>
          <a:prstGeom prst="roundRect">
            <a:avLst/>
          </a:prstGeom>
          <a:solidFill>
            <a:schemeClr val="bg1">
              <a:alpha val="8500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8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Bahasa Indonesia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menjadi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salah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satu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lapangan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pekerjaan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bagi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orang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asing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.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Contohnya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banyak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youtuber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seperti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i="1" dirty="0" err="1" smtClean="0">
                <a:solidFill>
                  <a:srgbClr val="CC6600"/>
                </a:solidFill>
                <a:latin typeface="Vollkorn" pitchFamily="2" charset="0"/>
              </a:rPr>
              <a:t>hari</a:t>
            </a:r>
            <a:r>
              <a:rPr lang="en-ID" sz="2000" b="0" i="1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i="1" dirty="0" err="1" smtClean="0">
                <a:solidFill>
                  <a:srgbClr val="CC6600"/>
                </a:solidFill>
                <a:latin typeface="Vollkorn" pitchFamily="2" charset="0"/>
              </a:rPr>
              <a:t>ji</a:t>
            </a:r>
            <a:r>
              <a:rPr lang="en-ID" sz="2000" b="0" i="1" dirty="0" smtClean="0">
                <a:solidFill>
                  <a:srgbClr val="CC6600"/>
                </a:solidFill>
                <a:latin typeface="Vollkorn" pitchFamily="2" charset="0"/>
              </a:rPr>
              <a:t> sun, </a:t>
            </a:r>
            <a:r>
              <a:rPr lang="en-ID" sz="2000" b="0" i="1" dirty="0" err="1" smtClean="0">
                <a:solidFill>
                  <a:srgbClr val="CC6600"/>
                </a:solidFill>
                <a:latin typeface="Vollkorn" pitchFamily="2" charset="0"/>
              </a:rPr>
              <a:t>korea</a:t>
            </a:r>
            <a:r>
              <a:rPr lang="en-ID" sz="2000" b="0" i="1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i="1" dirty="0" err="1" smtClean="0">
                <a:solidFill>
                  <a:srgbClr val="CC6600"/>
                </a:solidFill>
                <a:latin typeface="Vollkorn" pitchFamily="2" charset="0"/>
              </a:rPr>
              <a:t>roemit</a:t>
            </a:r>
            <a:r>
              <a:rPr lang="en-ID" sz="2000" b="0" i="1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menggunakan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sebagai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bicara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sehari-hari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Bahasa Indonesia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berhubungan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dengan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bidang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ekonomi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.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Jadi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contohnya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seperti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yang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sudah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saya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sebutkan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sebelumnya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. </a:t>
            </a:r>
            <a:endParaRPr lang="en-US" sz="2000" b="0" dirty="0">
              <a:solidFill>
                <a:srgbClr val="CC6600"/>
              </a:solidFill>
              <a:latin typeface="Vollkorn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Banyak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lembaga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pengajaran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Bahasa Indonesia di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luar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negeri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.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Berdasarkan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data di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pusat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terdapat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139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lembaga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pengajaran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Indonesia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untuk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orang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asing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(BIPA) di </a:t>
            </a:r>
            <a:r>
              <a:rPr lang="en-ID" sz="2000" b="0" dirty="0" err="1">
                <a:solidFill>
                  <a:srgbClr val="CC6600"/>
                </a:solidFill>
                <a:latin typeface="Vollkorn" pitchFamily="2" charset="0"/>
              </a:rPr>
              <a:t>luar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Indonesia. </a:t>
            </a:r>
            <a:endParaRPr lang="en-ID" sz="2000" b="0" dirty="0" smtClean="0">
              <a:solidFill>
                <a:srgbClr val="CC6600"/>
              </a:solidFill>
              <a:latin typeface="Vollkorn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Di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sisi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lain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sudah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menjadi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resmi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kedua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di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pemerintah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daerah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Ho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Chi Minch City, Vietnam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sejak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2007.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Dari data </a:t>
            </a:r>
            <a:r>
              <a:rPr lang="en-ID" sz="2000" b="0" i="1" dirty="0" smtClean="0">
                <a:solidFill>
                  <a:srgbClr val="CC6600"/>
                </a:solidFill>
                <a:latin typeface="Vollkorn" pitchFamily="2" charset="0"/>
              </a:rPr>
              <a:t>internetworldstat.com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masuk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dalam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10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di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dunia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yang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sering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di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pakai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di internet </a:t>
            </a:r>
            <a:r>
              <a:rPr lang="en-ID" sz="2000" b="0" dirty="0" err="1" smtClean="0">
                <a:solidFill>
                  <a:srgbClr val="CC6600"/>
                </a:solidFill>
                <a:latin typeface="Vollkorn" pitchFamily="2" charset="0"/>
              </a:rPr>
              <a:t>khususnya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 </a:t>
            </a:r>
            <a:r>
              <a:rPr lang="en-ID" sz="2000" b="0" i="1" dirty="0" err="1" smtClean="0">
                <a:solidFill>
                  <a:srgbClr val="CC6600"/>
                </a:solidFill>
                <a:latin typeface="Vollkorn" pitchFamily="2" charset="0"/>
              </a:rPr>
              <a:t>wordpress</a:t>
            </a:r>
            <a:r>
              <a:rPr lang="en-ID" sz="2000" b="0" dirty="0" smtClean="0">
                <a:solidFill>
                  <a:srgbClr val="CC6600"/>
                </a:solidFill>
                <a:latin typeface="Vollkorn" pitchFamily="2" charset="0"/>
              </a:rPr>
              <a:t>.  </a:t>
            </a:r>
            <a:endParaRPr lang="en-US" sz="2000" b="0" dirty="0">
              <a:solidFill>
                <a:srgbClr val="CC6600"/>
              </a:solidFill>
              <a:latin typeface="Vollkorn" pitchFamily="2" charset="0"/>
            </a:endParaRPr>
          </a:p>
          <a:p>
            <a:pPr algn="l"/>
            <a:endParaRPr lang="en-ID" sz="2000" b="0" dirty="0" smtClean="0">
              <a:solidFill>
                <a:schemeClr val="tx1"/>
              </a:solidFill>
              <a:latin typeface="Vollkorn" pitchFamily="2" charset="0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8796271" y="5447763"/>
            <a:ext cx="1867436" cy="965915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dirty="0" smtClean="0">
                <a:hlinkClick r:id="rId3" action="ppaction://hlinksldjump"/>
              </a:rPr>
              <a:t>BACK </a:t>
            </a:r>
            <a:endParaRPr lang="en-ID" dirty="0" smtClean="0"/>
          </a:p>
        </p:txBody>
      </p:sp>
    </p:spTree>
    <p:extLst>
      <p:ext uri="{BB962C8B-B14F-4D97-AF65-F5344CB8AC3E}">
        <p14:creationId xmlns:p14="http://schemas.microsoft.com/office/powerpoint/2010/main" val="79021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>
            <a:off x="1306964" y="1524212"/>
            <a:ext cx="9754735" cy="3212888"/>
          </a:xfrm>
          <a:prstGeom prst="roundRect">
            <a:avLst/>
          </a:prstGeom>
          <a:solidFill>
            <a:schemeClr val="bg1">
              <a:alpha val="85000"/>
            </a:schemeClr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8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Gotong royong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untuk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melestarikan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dan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mengembangkan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menuju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internasional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dalam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komunikasi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global.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Perlu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pembinaan</a:t>
            </a:r>
            <a:r>
              <a:rPr lang="en-ID" sz="2000" b="0" dirty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generasi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penerus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serta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mempersiapkan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SDM yang professional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dalam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bidang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Pengembangan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akan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mampu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memberikan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inspirasi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bagi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masyarakat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untuk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bangga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kepada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kita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di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kancah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nasional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maupun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6699"/>
                </a:solidFill>
                <a:latin typeface="Vollkorn" pitchFamily="2" charset="0"/>
              </a:rPr>
              <a:t>internasional</a:t>
            </a:r>
            <a:r>
              <a:rPr lang="en-ID" sz="2000" b="0" dirty="0" smtClean="0">
                <a:solidFill>
                  <a:srgbClr val="FF6699"/>
                </a:solidFill>
                <a:latin typeface="Vollkorn" pitchFamily="2" charset="0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D" sz="2000" b="0" dirty="0" smtClean="0">
              <a:solidFill>
                <a:schemeClr val="tx1"/>
              </a:solidFill>
              <a:latin typeface="Vollkorn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D" sz="2000" b="0" dirty="0" smtClean="0">
              <a:solidFill>
                <a:schemeClr val="tx1"/>
              </a:solidFill>
              <a:latin typeface="Vollkorn" pitchFamily="2" charset="0"/>
            </a:endParaRPr>
          </a:p>
          <a:p>
            <a:pPr algn="l"/>
            <a:endParaRPr lang="en-ID" sz="2000" b="0" dirty="0" smtClean="0">
              <a:solidFill>
                <a:schemeClr val="tx1"/>
              </a:solidFill>
              <a:latin typeface="Vollkorn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1168399" y="404244"/>
            <a:ext cx="9893301" cy="967356"/>
          </a:xfrm>
          <a:prstGeom prst="roundRect">
            <a:avLst>
              <a:gd name="adj" fmla="val 14988"/>
            </a:avLst>
          </a:prstGeom>
          <a:solidFill>
            <a:schemeClr val="bg1">
              <a:alpha val="85000"/>
            </a:schemeClr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D" sz="3300" dirty="0" err="1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Upaya</a:t>
            </a:r>
            <a:r>
              <a:rPr lang="en-ID" sz="3300" dirty="0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 </a:t>
            </a:r>
            <a:r>
              <a:rPr lang="en-ID" sz="3300" dirty="0" err="1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Pengembangan</a:t>
            </a:r>
            <a:r>
              <a:rPr lang="en-ID" sz="3300" dirty="0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 </a:t>
            </a:r>
            <a:r>
              <a:rPr lang="en-ID" sz="3300" dirty="0" err="1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Fungsi</a:t>
            </a:r>
            <a:r>
              <a:rPr lang="en-ID" sz="3300" dirty="0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 </a:t>
            </a:r>
            <a:r>
              <a:rPr lang="en-ID" sz="3300" dirty="0" err="1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dan</a:t>
            </a:r>
            <a:r>
              <a:rPr lang="en-ID" sz="3300" dirty="0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 </a:t>
            </a:r>
            <a:r>
              <a:rPr lang="en-ID" sz="3300" dirty="0" err="1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Eksistensi</a:t>
            </a:r>
            <a:r>
              <a:rPr lang="en-ID" sz="3300" dirty="0" smtClean="0">
                <a:solidFill>
                  <a:srgbClr val="FF6699"/>
                </a:solidFill>
                <a:latin typeface="Vollkorn Semibold" pitchFamily="2" charset="0"/>
                <a:ea typeface="Vollkorn Semibold" pitchFamily="2" charset="0"/>
              </a:rPr>
              <a:t> Bahasa Indonesia </a:t>
            </a:r>
            <a:endParaRPr lang="en-US" sz="3300" dirty="0">
              <a:solidFill>
                <a:srgbClr val="FF6699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9092485" y="5602310"/>
            <a:ext cx="1584101" cy="811369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dirty="0" smtClean="0">
                <a:hlinkClick r:id="rId2" action="ppaction://hlinksldjump"/>
              </a:rPr>
              <a:t>BACK </a:t>
            </a:r>
            <a:endParaRPr lang="en-ID" dirty="0" smtClean="0"/>
          </a:p>
        </p:txBody>
      </p:sp>
    </p:spTree>
    <p:extLst>
      <p:ext uri="{BB962C8B-B14F-4D97-AF65-F5344CB8AC3E}">
        <p14:creationId xmlns:p14="http://schemas.microsoft.com/office/powerpoint/2010/main" val="339181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1168399" y="404244"/>
            <a:ext cx="9893301" cy="967356"/>
          </a:xfrm>
          <a:prstGeom prst="roundRect">
            <a:avLst>
              <a:gd name="adj" fmla="val 14988"/>
            </a:avLst>
          </a:prstGeom>
          <a:solidFill>
            <a:schemeClr val="bg1">
              <a:alpha val="8500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D" sz="3300" dirty="0" smtClean="0">
                <a:solidFill>
                  <a:srgbClr val="FF3300"/>
                </a:solidFill>
                <a:latin typeface="Vollkorn Semibold" pitchFamily="2" charset="0"/>
                <a:ea typeface="Vollkorn Semibold" pitchFamily="2" charset="0"/>
              </a:rPr>
              <a:t>DAMPAK POSITIF EKSISTENSI BAHASA INDONESIA DI DUNIA</a:t>
            </a:r>
            <a:endParaRPr lang="en-US" sz="3300" dirty="0">
              <a:solidFill>
                <a:srgbClr val="FF3300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>
            <a:off x="1306964" y="1524212"/>
            <a:ext cx="9754735" cy="3212888"/>
          </a:xfrm>
          <a:prstGeom prst="roundRect">
            <a:avLst/>
          </a:prstGeom>
          <a:solidFill>
            <a:schemeClr val="bg1">
              <a:alpha val="8500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8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endParaRPr lang="en-ID" sz="2000" b="0" dirty="0" smtClean="0">
              <a:solidFill>
                <a:schemeClr val="tx1"/>
              </a:solidFill>
              <a:latin typeface="Vollkorn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D" sz="2000" b="0" dirty="0" smtClean="0">
              <a:solidFill>
                <a:schemeClr val="tx1"/>
              </a:solidFill>
              <a:latin typeface="Vollkorn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Dengan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digunakannya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Indonesia di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dunia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bangsa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semakin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dikenal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Bahasa Indonesia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perlahan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dapat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bersaing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dengan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>
                <a:solidFill>
                  <a:srgbClr val="FF3300"/>
                </a:solidFill>
                <a:latin typeface="Vollkorn" pitchFamily="2" charset="0"/>
              </a:rPr>
              <a:t>I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nggris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sebagai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internasional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Warga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negara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jadi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lebih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mudah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mencari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pekerjaan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karena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digunakan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di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dunia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Bangsa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tidak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terbebani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belajar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FF330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FF3300"/>
                </a:solidFill>
                <a:latin typeface="Vollkorn" pitchFamily="2" charset="0"/>
              </a:rPr>
              <a:t> lain. </a:t>
            </a:r>
          </a:p>
          <a:p>
            <a:pPr algn="l"/>
            <a:endParaRPr lang="en-ID" sz="2000" b="0" dirty="0" smtClean="0">
              <a:solidFill>
                <a:srgbClr val="FF3300"/>
              </a:solidFill>
              <a:latin typeface="Vollkorn" pitchFamily="2" charset="0"/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9182637" y="5666704"/>
            <a:ext cx="1622738" cy="759854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dirty="0" smtClean="0">
                <a:hlinkClick r:id="rId2" action="ppaction://hlinksldjump"/>
              </a:rPr>
              <a:t>BACK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85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>
            <a:off x="1306964" y="1524212"/>
            <a:ext cx="9754735" cy="3212888"/>
          </a:xfrm>
          <a:prstGeom prst="roundRect">
            <a:avLst/>
          </a:prstGeom>
          <a:solidFill>
            <a:schemeClr val="bg1">
              <a:alpha val="8500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8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Oleh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karena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itu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,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semua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lapisan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masyarakat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harus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tetap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satu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visi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dan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misi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untuk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menjaga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keutuhan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bangsa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dengan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mempelajari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dan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menggunakan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bahasa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Indonesia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sejajar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dengan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bahasa-bahasa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 </a:t>
            </a:r>
            <a:r>
              <a:rPr lang="en-ID" sz="2000" b="0" dirty="0" err="1" smtClean="0">
                <a:solidFill>
                  <a:srgbClr val="008080"/>
                </a:solidFill>
                <a:latin typeface="Vollkorn" pitchFamily="2" charset="0"/>
              </a:rPr>
              <a:t>lainnya</a:t>
            </a:r>
            <a:r>
              <a:rPr lang="en-ID" sz="2000" b="0" dirty="0" smtClean="0">
                <a:solidFill>
                  <a:srgbClr val="008080"/>
                </a:solidFill>
                <a:latin typeface="Vollkorn" pitchFamily="2" charset="0"/>
              </a:rPr>
              <a:t>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1168399" y="404244"/>
            <a:ext cx="9893301" cy="967356"/>
          </a:xfrm>
          <a:prstGeom prst="roundRect">
            <a:avLst>
              <a:gd name="adj" fmla="val 14988"/>
            </a:avLst>
          </a:prstGeom>
          <a:solidFill>
            <a:schemeClr val="bg1">
              <a:alpha val="85000"/>
            </a:schemeClr>
          </a:solidFill>
          <a:ln w="38100" cap="rnd" cmpd="sng">
            <a:noFill/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D" sz="3300" dirty="0" smtClean="0">
                <a:solidFill>
                  <a:srgbClr val="008080"/>
                </a:solidFill>
                <a:latin typeface="Vollkorn Semibold" pitchFamily="2" charset="0"/>
                <a:ea typeface="Vollkorn Semibold" pitchFamily="2" charset="0"/>
              </a:rPr>
              <a:t>KESIMPULAN</a:t>
            </a:r>
            <a:endParaRPr lang="en-US" sz="3300" dirty="0">
              <a:solidFill>
                <a:srgbClr val="008080"/>
              </a:solidFill>
              <a:latin typeface="Vollkorn Semibold" pitchFamily="2" charset="0"/>
              <a:ea typeface="Vollkorn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13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0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2D549B"/>
      </a:accent1>
      <a:accent2>
        <a:srgbClr val="31CCE9"/>
      </a:accent2>
      <a:accent3>
        <a:srgbClr val="F04898"/>
      </a:accent3>
      <a:accent4>
        <a:srgbClr val="179E86"/>
      </a:accent4>
      <a:accent5>
        <a:srgbClr val="FEC070"/>
      </a:accent5>
      <a:accent6>
        <a:srgbClr val="CFC5BF"/>
      </a:accent6>
      <a:hlink>
        <a:srgbClr val="DFE3E6"/>
      </a:hlink>
      <a:folHlink>
        <a:srgbClr val="9AA2A5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2631</TotalTime>
  <Words>537</Words>
  <Application>Microsoft Office PowerPoint</Application>
  <PresentationFormat>Custom</PresentationFormat>
  <Paragraphs>68</Paragraphs>
  <Slides>13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willa</cp:lastModifiedBy>
  <cp:revision>277</cp:revision>
  <dcterms:created xsi:type="dcterms:W3CDTF">2018-12-21T22:04:22Z</dcterms:created>
  <dcterms:modified xsi:type="dcterms:W3CDTF">2019-11-20T19:23:48Z</dcterms:modified>
</cp:coreProperties>
</file>